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335" r:id="rId3"/>
    <p:sldId id="315" r:id="rId4"/>
    <p:sldId id="317" r:id="rId5"/>
    <p:sldId id="339" r:id="rId6"/>
    <p:sldId id="342" r:id="rId7"/>
    <p:sldId id="293" r:id="rId8"/>
    <p:sldId id="289" r:id="rId9"/>
    <p:sldId id="287" r:id="rId10"/>
    <p:sldId id="350" r:id="rId11"/>
    <p:sldId id="347" r:id="rId12"/>
    <p:sldId id="348" r:id="rId13"/>
    <p:sldId id="349" r:id="rId14"/>
    <p:sldId id="351" r:id="rId15"/>
    <p:sldId id="311" r:id="rId16"/>
    <p:sldId id="343" r:id="rId17"/>
    <p:sldId id="344" r:id="rId18"/>
    <p:sldId id="345" r:id="rId19"/>
    <p:sldId id="346" r:id="rId20"/>
    <p:sldId id="352" r:id="rId21"/>
    <p:sldId id="354" r:id="rId22"/>
    <p:sldId id="355" r:id="rId23"/>
    <p:sldId id="357" r:id="rId24"/>
    <p:sldId id="358" r:id="rId25"/>
    <p:sldId id="359" r:id="rId26"/>
    <p:sldId id="356" r:id="rId27"/>
    <p:sldId id="299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.Santy\Desktop\EDFacts_SEA_DG39_byRE_0809-1011_G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s.Santy\Desktop\EDFacts_SEA_DG39_byRE_0809-1011_G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Georgia Student Membership:  2010-11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Sheet2!$H$1</c:f>
              <c:strCache>
                <c:ptCount val="1"/>
                <c:pt idx="0">
                  <c:v>2010-11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(Sheet2!$A$2,Sheet2!$A$3,Sheet2!$A$5,Sheet2!$A$7,Sheet2!$A$8,Sheet2!$A$9,Sheet2!$A$10)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Native Hawaiian or Other Pacific Islander</c:v>
                </c:pt>
                <c:pt idx="5">
                  <c:v>Two or more races</c:v>
                </c:pt>
                <c:pt idx="6">
                  <c:v>White</c:v>
                </c:pt>
              </c:strCache>
            </c:strRef>
          </c:cat>
          <c:val>
            <c:numRef>
              <c:f>(Sheet2!$H$2,Sheet2!$H$3,Sheet2!$H$5,Sheet2!$H$7,Sheet2!$H$8,Sheet2!$H$9,Sheet2!$H$10)</c:f>
              <c:numCache>
                <c:formatCode>0.0%</c:formatCode>
                <c:ptCount val="7"/>
                <c:pt idx="0">
                  <c:v>2.3606689535957716E-3</c:v>
                </c:pt>
                <c:pt idx="1">
                  <c:v>3.2884792318971158E-2</c:v>
                </c:pt>
                <c:pt idx="2">
                  <c:v>0.37042169454172075</c:v>
                </c:pt>
                <c:pt idx="3">
                  <c:v>0.11930709983560585</c:v>
                </c:pt>
                <c:pt idx="4">
                  <c:v>9.7193493163958268E-4</c:v>
                </c:pt>
                <c:pt idx="5">
                  <c:v>2.9739420070873733E-2</c:v>
                </c:pt>
                <c:pt idx="6">
                  <c:v>0.44431438934759315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Georgia Student Membership:  2008-09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Sheet2!$F$1</c:f>
              <c:strCache>
                <c:ptCount val="1"/>
                <c:pt idx="0">
                  <c:v>2008-09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(Sheet2!$A$2,Sheet2!$A$4,Sheet2!$A$6,Sheet2!$A$7,Sheet2!$A$11,Sheet2!$A$12)</c:f>
              <c:strCache>
                <c:ptCount val="6"/>
                <c:pt idx="0">
                  <c:v>American Indian or Alaska Native</c:v>
                </c:pt>
                <c:pt idx="1">
                  <c:v>Asian or Pacific Islander</c:v>
                </c:pt>
                <c:pt idx="2">
                  <c:v>Black (not Hispanic)</c:v>
                </c:pt>
                <c:pt idx="3">
                  <c:v>Hispanic</c:v>
                </c:pt>
                <c:pt idx="4">
                  <c:v>White (not Hispanic)</c:v>
                </c:pt>
                <c:pt idx="5">
                  <c:v>No Reported Race/Ethnicity</c:v>
                </c:pt>
              </c:strCache>
            </c:strRef>
          </c:cat>
          <c:val>
            <c:numRef>
              <c:f>(Sheet2!$F$2,Sheet2!$F$4,Sheet2!$F$6,Sheet2!$F$7,Sheet2!$F$11,Sheet2!$F$12)</c:f>
              <c:numCache>
                <c:formatCode>0.0%</c:formatCode>
                <c:ptCount val="6"/>
                <c:pt idx="0">
                  <c:v>1.5793046469604877E-3</c:v>
                </c:pt>
                <c:pt idx="1">
                  <c:v>3.1528718583010429E-2</c:v>
                </c:pt>
                <c:pt idx="2">
                  <c:v>0.37726236145602832</c:v>
                </c:pt>
                <c:pt idx="3">
                  <c:v>0.10042082580420729</c:v>
                </c:pt>
                <c:pt idx="4">
                  <c:v>0.45680314918782067</c:v>
                </c:pt>
                <c:pt idx="5">
                  <c:v>3.2405640321972809E-2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41A550-5059-4AC4-96EE-DD11E5328126}" type="datetimeFigureOut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D9C9F7-98E7-4952-9E93-E1891701F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Group of ~70 analysts across ED principal offices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Capacity building activities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Formal training on data structure and report building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Hands-on data labs and continuous needs assessment around reporting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Monthly ad-hoc user group meetings   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Empowering data use by supporting “lead users”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ED</a:t>
            </a:r>
            <a:r>
              <a:rPr lang="en-US" i="1" smtClean="0"/>
              <a:t>Facts</a:t>
            </a:r>
            <a:r>
              <a:rPr lang="en-US" smtClean="0"/>
              <a:t> as an enterprise information system at USED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Partners in data management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4D5FF4-2B15-4A4F-9B7B-4BB05AFF2DDE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819400"/>
            <a:ext cx="9144000" cy="335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155575" y="2819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4267200" y="2514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4362450" y="260985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15200" cy="11430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6" name="Straight Connector 5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6" name="Straight Connector 5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6" name="Straight Connector 5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7" name="Straight Connector 6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9" name="Straight Connector 8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5" name="Straight Connector 4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256088" y="955675"/>
            <a:ext cx="631825" cy="623888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990600"/>
            <a:ext cx="9144000" cy="228600"/>
            <a:chOff x="0" y="990600"/>
            <a:chExt cx="9144000" cy="228600"/>
          </a:xfrm>
        </p:grpSpPr>
        <p:sp>
          <p:nvSpPr>
            <p:cNvPr id="4" name="Straight Connector 3"/>
            <p:cNvSpPr>
              <a:spLocks noChangeShapeType="1"/>
            </p:cNvSpPr>
            <p:nvPr userDrawn="1"/>
          </p:nvSpPr>
          <p:spPr bwMode="auto">
            <a:xfrm>
              <a:off x="0" y="1104900"/>
              <a:ext cx="9144000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4481513" y="990600"/>
              <a:ext cx="231775" cy="22860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chemeClr val="accent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4" descr="C:\Users\matthew.case\Desktop\EDFactsBanner.gif"/>
          <p:cNvPicPr>
            <a:picLocks noChangeAspect="1" noChangeArrowheads="1"/>
          </p:cNvPicPr>
          <p:nvPr userDrawn="1"/>
        </p:nvPicPr>
        <p:blipFill>
          <a:blip r:embed="rId13" cstate="print"/>
          <a:srcRect r="49474"/>
          <a:stretch>
            <a:fillRect/>
          </a:stretch>
        </p:blipFill>
        <p:spPr bwMode="auto">
          <a:xfrm>
            <a:off x="0" y="6191250"/>
            <a:ext cx="9144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10600" y="6492875"/>
            <a:ext cx="495300" cy="365125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>
              <a:defRPr/>
            </a:pPr>
            <a:fld id="{567B833E-371C-40AB-A4D2-32561CF5A51C}" type="slidenum">
              <a:rPr lang="en-US" sz="1400" i="1">
                <a:solidFill>
                  <a:schemeClr val="tx2"/>
                </a:solidFill>
                <a:latin typeface="Calibri" charset="0"/>
                <a:cs typeface="Times New Roman" charset="0"/>
              </a:rPr>
              <a:pPr>
                <a:defRPr/>
              </a:pPr>
              <a:t>‹#›</a:t>
            </a:fld>
            <a:endParaRPr lang="en-US" sz="1400" i="1">
              <a:solidFill>
                <a:schemeClr val="tx2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63" r:id="rId8"/>
    <p:sldLayoutId id="2147483864" r:id="rId9"/>
    <p:sldLayoutId id="2147483873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05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ea typeface="ＭＳ Ｐゴシック" charset="-128"/>
              </a:rPr>
              <a:t>Ross Santy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ea typeface="ＭＳ Ｐゴシック" charset="-128"/>
              </a:rPr>
              <a:t>Director, Performance Information Management Service</a:t>
            </a:r>
            <a:endParaRPr lang="en-US" i="1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>
                <a:ea typeface="ＭＳ Ｐゴシック" charset="-128"/>
              </a:rPr>
              <a:t>U.S. Department of Education</a:t>
            </a:r>
          </a:p>
        </p:txBody>
      </p:sp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905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ED</a:t>
            </a:r>
            <a:r>
              <a:rPr lang="en-US" i="1" smtClean="0">
                <a:solidFill>
                  <a:srgbClr val="800000"/>
                </a:solidFill>
              </a:rPr>
              <a:t>Facts</a:t>
            </a:r>
            <a:r>
              <a:rPr lang="en-US" sz="4000" smtClean="0">
                <a:solidFill>
                  <a:srgbClr val="800000"/>
                </a:solidFill>
              </a:rPr>
              <a:t/>
            </a:r>
            <a:br>
              <a:rPr lang="en-US" sz="4000" smtClean="0">
                <a:solidFill>
                  <a:srgbClr val="800000"/>
                </a:solidFill>
              </a:rPr>
            </a:br>
            <a:r>
              <a:rPr lang="en-US" sz="3200" smtClean="0">
                <a:solidFill>
                  <a:srgbClr val="800000"/>
                </a:solidFill>
              </a:rPr>
              <a:t>Consolidating and Using K-12 Performance Data within the U.S. Department of Education</a:t>
            </a:r>
            <a:endParaRPr lang="en-US" sz="3200" i="1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http://nces.ed.gov/ccd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234" t="25813" r="23111" b="9055"/>
          <a:stretch>
            <a:fillRect/>
          </a:stretch>
        </p:blipFill>
        <p:spPr bwMode="auto">
          <a:xfrm>
            <a:off x="1295399" y="1219199"/>
            <a:ext cx="6477001" cy="482525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http://www.ideadata.org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3663" t="21858" r="13374" b="9294"/>
          <a:stretch>
            <a:fillRect/>
          </a:stretch>
        </p:blipFill>
        <p:spPr bwMode="auto">
          <a:xfrm>
            <a:off x="228599" y="1142999"/>
            <a:ext cx="8305801" cy="48957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http://eddataexpress.ed.gov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728" t="13489" r="2461" b="6744"/>
          <a:stretch>
            <a:fillRect/>
          </a:stretch>
        </p:blipFill>
        <p:spPr bwMode="auto">
          <a:xfrm>
            <a:off x="228600" y="1143000"/>
            <a:ext cx="8610600" cy="49584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69" t="20456" r="16135" b="7208"/>
          <a:stretch>
            <a:fillRect/>
          </a:stretch>
        </p:blipFill>
        <p:spPr bwMode="auto">
          <a:xfrm>
            <a:off x="0" y="184915"/>
            <a:ext cx="9144000" cy="629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729" t="26276" r="16154" b="7910"/>
          <a:stretch>
            <a:fillRect/>
          </a:stretch>
        </p:blipFill>
        <p:spPr bwMode="auto">
          <a:xfrm>
            <a:off x="0" y="700164"/>
            <a:ext cx="9144000" cy="57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8030" t="19771" r="16422" b="73724"/>
          <a:stretch>
            <a:fillRect/>
          </a:stretch>
        </p:blipFill>
        <p:spPr bwMode="auto">
          <a:xfrm>
            <a:off x="320012" y="152400"/>
            <a:ext cx="86010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30" t="19771" r="16422" b="19069"/>
          <a:stretch>
            <a:fillRect/>
          </a:stretch>
        </p:blipFill>
        <p:spPr bwMode="auto">
          <a:xfrm>
            <a:off x="0" y="533400"/>
            <a:ext cx="914879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030" t="19771" r="16422" b="73724"/>
          <a:stretch>
            <a:fillRect/>
          </a:stretch>
        </p:blipFill>
        <p:spPr bwMode="auto">
          <a:xfrm>
            <a:off x="314324" y="381000"/>
            <a:ext cx="860107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457" t="38377" r="16563" b="18144"/>
          <a:stretch>
            <a:fillRect/>
          </a:stretch>
        </p:blipFill>
        <p:spPr bwMode="auto">
          <a:xfrm>
            <a:off x="228599" y="838200"/>
            <a:ext cx="87444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58" t="10921" r="6248" b="5119"/>
          <a:stretch>
            <a:fillRect/>
          </a:stretch>
        </p:blipFill>
        <p:spPr bwMode="auto">
          <a:xfrm>
            <a:off x="0" y="298081"/>
            <a:ext cx="9144000" cy="549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What is ED</a:t>
            </a:r>
            <a:r>
              <a:rPr lang="en-US" b="1" i="1" smtClean="0"/>
              <a:t>Facts</a:t>
            </a:r>
            <a:r>
              <a:rPr lang="en-US" b="1" smtClean="0"/>
              <a:t>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ED</a:t>
            </a:r>
            <a:r>
              <a:rPr lang="en-US" sz="2800" i="1" smtClean="0"/>
              <a:t>Facts</a:t>
            </a:r>
            <a:r>
              <a:rPr lang="en-US" sz="2800" smtClean="0"/>
              <a:t> is a U.S. Department of Education (ED) initiative to collect, analyze, report on and promote the use of high-quality, kindergarten through grade 12 performance data. 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These data are used in education planning, policymaking, and management and budget decision-making to improve education programs. 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ED</a:t>
            </a:r>
            <a:r>
              <a:rPr lang="en-US" sz="2800" i="1" smtClean="0"/>
              <a:t>Facts </a:t>
            </a:r>
            <a:r>
              <a:rPr lang="en-US" sz="2800" smtClean="0"/>
              <a:t>centralizes data provided by state education agencies (SEAs) on state, local education agency (LEA), and school demographics, program participation and performance outcomes.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7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“Explorations”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Question: How many Hispanic students participate in ED programs?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4366" t="20702" r="25433" b="21384"/>
          <a:stretch>
            <a:fillRect/>
          </a:stretch>
        </p:blipFill>
        <p:spPr bwMode="auto">
          <a:xfrm>
            <a:off x="76200" y="1371600"/>
            <a:ext cx="8991600" cy="463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Transitioning Reporting by Race/Ethnicity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3505200"/>
          <a:ext cx="861059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1143000"/>
          <a:ext cx="861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and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Internal Data Quality: Title I Participation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4" y="2971800"/>
          <a:ext cx="8229596" cy="3077409"/>
        </p:xfrm>
        <a:graphic>
          <a:graphicData uri="http://schemas.openxmlformats.org/drawingml/2006/table">
            <a:tbl>
              <a:tblPr/>
              <a:tblGrid>
                <a:gridCol w="1553192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  <a:gridCol w="556367"/>
              </a:tblGrid>
              <a:tr h="147785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latin typeface="Calibri"/>
                        </a:rPr>
                        <a:t>548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latin typeface="Calibri"/>
                        </a:rPr>
                        <a:t>670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152"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latin typeface="Calibri"/>
                      </a:endParaRP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Asian or Pacific Islander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Black (not Hispanic)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White (not Hispanic)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American Indian or Alaska Native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Hispanic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Asian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Black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Native Hawaiian or Other Pacific Islander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Two or more races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White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DG 548 Grand Total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DG 670 Grand Total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ALABAMA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1488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108932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158510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3392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15246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346320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288354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ALASKA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21882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2752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2937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1932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1288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3063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18679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52533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39927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ARIZONA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5430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20462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60271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13951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174816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274930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280191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ARKANSAS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1786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24588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2855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60509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1177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3312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160794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255021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268650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BUREAU OF INDIAN EDUCATION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47740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CALIFORNIA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30371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2266744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239268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297161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31027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57369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495966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5220212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3475321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COLORADO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3749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13998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54200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2786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95154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169887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201355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CONNECTICUT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3174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29845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28775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441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39253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128745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102117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DELAWARE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1869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24370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28353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235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9254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64081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64081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DISTRICT OF COLUMBIA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766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52278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1738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28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8705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63542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61158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FLORIDA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22021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400711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362282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4209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423428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1250205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1253286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GEORGIA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1987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123263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15809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433213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775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23648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291785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890480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885986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HAWAII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85951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2372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19650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762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5441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114187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125077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IDAHO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1249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1282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75578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2071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24279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104459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101641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ILLINOIS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14945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227386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167572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1332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256872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682151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694064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09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INDIANA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2551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52880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115898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706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27770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8693" marR="8693" marT="869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latin typeface="Calibri"/>
                        </a:rPr>
                        <a:t>212678</a:t>
                      </a:r>
                    </a:p>
                  </a:txBody>
                  <a:tcPr marL="8693" marR="8693" marT="86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latin typeface="Calibri"/>
                        </a:rPr>
                        <a:t>219173</a:t>
                      </a:r>
                    </a:p>
                  </a:txBody>
                  <a:tcPr marL="8693" marR="8693" marT="8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143000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 Data Groups on Title I Participation:</a:t>
            </a:r>
          </a:p>
          <a:p>
            <a:pPr marL="682625" indent="-682625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	</a:t>
            </a:r>
            <a:r>
              <a:rPr lang="en-US" sz="1600" b="1" dirty="0" smtClean="0"/>
              <a:t>Data </a:t>
            </a:r>
            <a:r>
              <a:rPr lang="en-US" sz="1600" b="1" dirty="0" smtClean="0"/>
              <a:t>Group 548:  </a:t>
            </a:r>
            <a:r>
              <a:rPr lang="en-US" sz="1600" dirty="0" smtClean="0"/>
              <a:t>The cumulative unduplicated number of students participating in and served by Title I of ESEA, Part A, Sections 1114 (</a:t>
            </a:r>
            <a:r>
              <a:rPr lang="en-US" sz="1600" dirty="0" err="1" smtClean="0"/>
              <a:t>Schoolwide</a:t>
            </a:r>
            <a:r>
              <a:rPr lang="en-US" sz="1600" dirty="0" smtClean="0"/>
              <a:t> Programs (SWP)) and 1115 (targeted assistance (TAS) programs</a:t>
            </a:r>
            <a:r>
              <a:rPr lang="en-US" sz="1600" dirty="0" smtClean="0"/>
              <a:t>).   By Race/Ethnicity and subgroups</a:t>
            </a:r>
          </a:p>
          <a:p>
            <a:pPr marL="682625" indent="-682625">
              <a:tabLst>
                <a:tab pos="463550" algn="l"/>
                <a:tab pos="914400" algn="l"/>
              </a:tabLst>
            </a:pPr>
            <a:r>
              <a:rPr lang="en-US" sz="1600" dirty="0" smtClean="0"/>
              <a:t>	</a:t>
            </a:r>
            <a:r>
              <a:rPr lang="en-US" sz="1600" b="1" dirty="0" smtClean="0"/>
              <a:t>Data </a:t>
            </a:r>
            <a:r>
              <a:rPr lang="en-US" sz="1600" b="1" dirty="0" smtClean="0"/>
              <a:t>Group 670</a:t>
            </a:r>
            <a:r>
              <a:rPr lang="en-US" sz="1600" b="1" dirty="0" smtClean="0"/>
              <a:t>:  </a:t>
            </a:r>
            <a:r>
              <a:rPr lang="en-US" sz="1600" dirty="0" smtClean="0"/>
              <a:t>The </a:t>
            </a:r>
            <a:r>
              <a:rPr lang="en-US" sz="1600" dirty="0" smtClean="0"/>
              <a:t>cumulative unduplicated number of students participating in and served by programs under Title I, Part A of ESEA as amended.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Internal Data Quality: Title I Participation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3" y="1142997"/>
          <a:ext cx="7924794" cy="5029207"/>
        </p:xfrm>
        <a:graphic>
          <a:graphicData uri="http://schemas.openxmlformats.org/drawingml/2006/table">
            <a:tbl>
              <a:tblPr/>
              <a:tblGrid>
                <a:gridCol w="1377634"/>
                <a:gridCol w="654716"/>
                <a:gridCol w="654716"/>
                <a:gridCol w="654716"/>
                <a:gridCol w="654716"/>
                <a:gridCol w="654716"/>
                <a:gridCol w="654716"/>
                <a:gridCol w="654716"/>
                <a:gridCol w="654716"/>
                <a:gridCol w="654716"/>
                <a:gridCol w="654716"/>
              </a:tblGrid>
              <a:tr h="161581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latin typeface="Calibri"/>
                        </a:rPr>
                        <a:t>DG 548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latin typeface="Calibri"/>
                        </a:rPr>
                        <a:t>DG 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latin typeface="Calibri"/>
                        </a:rPr>
                        <a:t>% Difference 548 and 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003">
                <a:tc>
                  <a:txBody>
                    <a:bodyPr/>
                    <a:lstStyle/>
                    <a:p>
                      <a:pPr algn="l" fontAlgn="t"/>
                      <a:endParaRPr lang="en-US" sz="900" b="0" i="0" u="none" strike="noStrike" dirty="0"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latin typeface="Calibri"/>
                        </a:rPr>
                        <a:t>American Indian or Alaska Native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latin typeface="Calibri"/>
                        </a:rPr>
                        <a:t>Asian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latin typeface="Calibri"/>
                        </a:rPr>
                        <a:t>Black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Hispanic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Native Hawaiian or Other Pacific Islander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Two or more races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White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Grand Total (DG 548)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Grand Total (DG 670)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1431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491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1236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9.7%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1545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1432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7.9%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7.3%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3664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1772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5758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5721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0.6%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1958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2220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2192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1.3%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942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1024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3808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6379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4.6%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974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6829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8912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8557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1222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2653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1931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2523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1195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2647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2805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2645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0.0%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949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2606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2479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5.1%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1520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2076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1974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5.2%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1998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0.9%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2743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4344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7806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7999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-2.4%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3341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1630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5078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4735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7.2%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1768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2796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2756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1.5%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2164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3675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3467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6.0%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1429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6250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6056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3.2%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2039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7.8%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8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1330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5413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7921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7329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8.1%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79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GA LEA 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766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1084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2429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Calibri"/>
                        </a:rPr>
                        <a:t>2220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Calibri"/>
                        </a:rPr>
                        <a:t>9.4%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Studies to Use ED</a:t>
            </a:r>
            <a:r>
              <a:rPr lang="en-US" i="1" dirty="0" smtClean="0"/>
              <a:t>Facts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NAEP/State Assessment Alignment Study (IES)</a:t>
            </a:r>
          </a:p>
          <a:p>
            <a:r>
              <a:rPr lang="en-US" dirty="0" smtClean="0"/>
              <a:t>IDEA Participation and Educational Environments (IES)</a:t>
            </a:r>
          </a:p>
          <a:p>
            <a:r>
              <a:rPr lang="en-US" dirty="0" smtClean="0"/>
              <a:t>IDEA Services and Charter Schools (GAO)</a:t>
            </a:r>
          </a:p>
          <a:p>
            <a:r>
              <a:rPr lang="en-US" dirty="0" smtClean="0"/>
              <a:t>Use of Census Versus State Reported Data within the Title III Funding Formula (ED)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/>
              <a:t>What is USED doing to help educational data quality?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754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Clarify definitions </a:t>
            </a:r>
          </a:p>
          <a:p>
            <a:pPr lvl="1" eaLnBrk="1" hangingPunct="1"/>
            <a:r>
              <a:rPr lang="en-US" sz="2400" dirty="0" smtClean="0"/>
              <a:t>NCES Handbooks</a:t>
            </a:r>
          </a:p>
          <a:p>
            <a:pPr lvl="1" eaLnBrk="1" hangingPunct="1"/>
            <a:r>
              <a:rPr lang="en-US" sz="2400" dirty="0" smtClean="0"/>
              <a:t>ED</a:t>
            </a:r>
            <a:r>
              <a:rPr lang="en-US" sz="2400" i="1" dirty="0" smtClean="0"/>
              <a:t>Facts</a:t>
            </a:r>
            <a:r>
              <a:rPr lang="en-US" sz="2400" dirty="0" smtClean="0"/>
              <a:t> File Specs and Guidance</a:t>
            </a:r>
          </a:p>
          <a:p>
            <a:pPr eaLnBrk="1" hangingPunct="1"/>
            <a:r>
              <a:rPr lang="en-US" sz="2800" dirty="0" smtClean="0"/>
              <a:t>Enable the automation of vertical reporting</a:t>
            </a:r>
          </a:p>
          <a:p>
            <a:pPr lvl="1" eaLnBrk="1" hangingPunct="1"/>
            <a:r>
              <a:rPr lang="en-US" sz="2400" dirty="0" smtClean="0"/>
              <a:t>Promote Interoperability</a:t>
            </a:r>
          </a:p>
          <a:p>
            <a:pPr lvl="1" eaLnBrk="1" hangingPunct="1"/>
            <a:r>
              <a:rPr lang="en-US" sz="2400" dirty="0" smtClean="0"/>
              <a:t>ED</a:t>
            </a:r>
            <a:r>
              <a:rPr lang="en-US" sz="2400" i="1" dirty="0" smtClean="0"/>
              <a:t>Facts</a:t>
            </a:r>
            <a:r>
              <a:rPr lang="en-US" sz="2400" dirty="0" smtClean="0"/>
              <a:t> Coordination Task Orders</a:t>
            </a:r>
          </a:p>
          <a:p>
            <a:pPr lvl="1" eaLnBrk="1" hangingPunct="1"/>
            <a:r>
              <a:rPr lang="en-US" sz="2400" dirty="0" smtClean="0"/>
              <a:t>Linkages between SLDS and ED</a:t>
            </a:r>
            <a:r>
              <a:rPr lang="en-US" sz="2400" i="1" dirty="0" smtClean="0"/>
              <a:t>Facts</a:t>
            </a:r>
          </a:p>
          <a:p>
            <a:pPr eaLnBrk="1" hangingPunct="1"/>
            <a:r>
              <a:rPr lang="en-US" sz="2800" dirty="0" smtClean="0"/>
              <a:t>Work with the community to promote high-quality standards</a:t>
            </a:r>
          </a:p>
          <a:p>
            <a:pPr lvl="1" eaLnBrk="1" hangingPunct="1"/>
            <a:r>
              <a:rPr lang="en-US" sz="2400" dirty="0" smtClean="0"/>
              <a:t>Common Education Data Standards (CEDS v2.0)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Impact of Longitudinally Linked ‘Microdata’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States have longitudinal student data </a:t>
            </a:r>
          </a:p>
          <a:p>
            <a:pPr lvl="1"/>
            <a:r>
              <a:rPr lang="en-US" sz="2400" dirty="0" smtClean="0"/>
              <a:t>Significant development since 2003 when site visits were performed</a:t>
            </a:r>
          </a:p>
          <a:p>
            <a:pPr lvl="1"/>
            <a:r>
              <a:rPr lang="en-US" sz="2400" dirty="0" smtClean="0"/>
              <a:t>Program measures under current ESEA developed from a snapshot/survey frame of reference</a:t>
            </a:r>
          </a:p>
          <a:p>
            <a:r>
              <a:rPr lang="en-US" sz="2800" dirty="0" smtClean="0"/>
              <a:t>State Fiscal Stabilization Fund</a:t>
            </a:r>
          </a:p>
          <a:p>
            <a:pPr lvl="1"/>
            <a:r>
              <a:rPr lang="en-US" sz="2400" dirty="0" smtClean="0"/>
              <a:t>States ensure public access to longitudinal statistics by 9/30/2011 (K-12 grads enrolling in higher education)</a:t>
            </a:r>
          </a:p>
          <a:p>
            <a:pPr lvl="1"/>
            <a:r>
              <a:rPr lang="en-US" sz="2400" dirty="0" smtClean="0"/>
              <a:t>Growth provisions of ESEA proposals also consider a longitudinal perspective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228600" y="4419600"/>
            <a:ext cx="8458200" cy="1676400"/>
            <a:chOff x="228600" y="1219200"/>
            <a:chExt cx="84582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73" name="TextBox 12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990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Local ED Agencies</a:t>
              </a:r>
            </a:p>
          </p:txBody>
        </p:sp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228600" y="1219200"/>
            <a:ext cx="8458200" cy="990600"/>
            <a:chOff x="228600" y="1219200"/>
            <a:chExt cx="84582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71" name="TextBox 5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ED</a:t>
              </a:r>
            </a:p>
          </p:txBody>
        </p:sp>
      </p:grpSp>
      <p:grpSp>
        <p:nvGrpSpPr>
          <p:cNvPr id="14340" name="Group 25"/>
          <p:cNvGrpSpPr>
            <a:grpSpLocks/>
          </p:cNvGrpSpPr>
          <p:nvPr/>
        </p:nvGrpSpPr>
        <p:grpSpPr bwMode="auto">
          <a:xfrm>
            <a:off x="6629400" y="1371600"/>
            <a:ext cx="1524000" cy="3733800"/>
            <a:chOff x="1447800" y="1371600"/>
            <a:chExt cx="1295400" cy="4114800"/>
          </a:xfrm>
        </p:grpSpPr>
        <p:sp>
          <p:nvSpPr>
            <p:cNvPr id="27" name="Can 26"/>
            <p:cNvSpPr/>
            <p:nvPr/>
          </p:nvSpPr>
          <p:spPr>
            <a:xfrm>
              <a:off x="1447800" y="1371600"/>
              <a:ext cx="1295400" cy="411480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8" name="TextBox 27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8286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OCR</a:t>
              </a:r>
            </a:p>
          </p:txBody>
        </p:sp>
        <p:sp>
          <p:nvSpPr>
            <p:cNvPr id="14369" name="TextBox 28"/>
            <p:cNvSpPr txBox="1">
              <a:spLocks noChangeArrowheads="1"/>
            </p:cNvSpPr>
            <p:nvPr/>
          </p:nvSpPr>
          <p:spPr bwMode="auto">
            <a:xfrm>
              <a:off x="1524000" y="1981200"/>
              <a:ext cx="114300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equitable distribution of services by gender and race/ethnicity .   Collected directly from local education agencies</a:t>
              </a:r>
            </a:p>
          </p:txBody>
        </p:sp>
      </p:grpSp>
      <p:sp>
        <p:nvSpPr>
          <p:cNvPr id="143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Was (How ED Collected Data)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8600" y="2895600"/>
            <a:ext cx="8458200" cy="1447800"/>
            <a:chOff x="228600" y="1219200"/>
            <a:chExt cx="8458200" cy="990600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  <a:solidFill>
              <a:schemeClr val="bg1">
                <a:alpha val="25098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1524000"/>
              <a:ext cx="990600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State ED Agencies</a:t>
              </a:r>
            </a:p>
          </p:txBody>
        </p:sp>
      </p:grpSp>
      <p:grpSp>
        <p:nvGrpSpPr>
          <p:cNvPr id="14343" name="Group 16"/>
          <p:cNvGrpSpPr>
            <a:grpSpLocks/>
          </p:cNvGrpSpPr>
          <p:nvPr/>
        </p:nvGrpSpPr>
        <p:grpSpPr bwMode="auto">
          <a:xfrm>
            <a:off x="1447800" y="1371600"/>
            <a:ext cx="1524000" cy="2362200"/>
            <a:chOff x="1447800" y="1371600"/>
            <a:chExt cx="1295400" cy="2362200"/>
          </a:xfrm>
        </p:grpSpPr>
        <p:sp>
          <p:nvSpPr>
            <p:cNvPr id="4" name="Can 3"/>
            <p:cNvSpPr/>
            <p:nvPr/>
          </p:nvSpPr>
          <p:spPr>
            <a:xfrm>
              <a:off x="1447800" y="1371600"/>
              <a:ext cx="1295400" cy="236220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5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NCES</a:t>
              </a:r>
            </a:p>
          </p:txBody>
        </p:sp>
        <p:sp>
          <p:nvSpPr>
            <p:cNvPr id="14366" name="TextBox 14"/>
            <p:cNvSpPr txBox="1">
              <a:spLocks noChangeArrowheads="1"/>
            </p:cNvSpPr>
            <p:nvPr/>
          </p:nvSpPr>
          <p:spPr bwMode="auto">
            <a:xfrm>
              <a:off x="1523999" y="1905000"/>
              <a:ext cx="12192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enrollment, graduation and dropouts.  Plus school and district directory information.   At the state, district and school levels</a:t>
              </a:r>
            </a:p>
          </p:txBody>
        </p:sp>
      </p:grpSp>
      <p:grpSp>
        <p:nvGrpSpPr>
          <p:cNvPr id="14344" name="Group 17"/>
          <p:cNvGrpSpPr>
            <a:grpSpLocks/>
          </p:cNvGrpSpPr>
          <p:nvPr/>
        </p:nvGrpSpPr>
        <p:grpSpPr bwMode="auto">
          <a:xfrm>
            <a:off x="3352800" y="1219200"/>
            <a:ext cx="1219200" cy="2667000"/>
            <a:chOff x="1447800" y="1371600"/>
            <a:chExt cx="1295400" cy="2667000"/>
          </a:xfrm>
        </p:grpSpPr>
        <p:sp>
          <p:nvSpPr>
            <p:cNvPr id="19" name="Can 18"/>
            <p:cNvSpPr/>
            <p:nvPr/>
          </p:nvSpPr>
          <p:spPr>
            <a:xfrm>
              <a:off x="1447800" y="1371600"/>
              <a:ext cx="1295400" cy="266700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62" name="TextBox 19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8286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OSEP</a:t>
              </a:r>
            </a:p>
          </p:txBody>
        </p:sp>
        <p:sp>
          <p:nvSpPr>
            <p:cNvPr id="14363" name="TextBox 20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114300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participation in and compliance with Indivd. w/ Disabilities Act (IDEA) at the state level</a:t>
              </a:r>
            </a:p>
          </p:txBody>
        </p:sp>
      </p:grpSp>
      <p:grpSp>
        <p:nvGrpSpPr>
          <p:cNvPr id="14345" name="Group 21"/>
          <p:cNvGrpSpPr>
            <a:grpSpLocks/>
          </p:cNvGrpSpPr>
          <p:nvPr/>
        </p:nvGrpSpPr>
        <p:grpSpPr bwMode="auto">
          <a:xfrm>
            <a:off x="4724400" y="1219200"/>
            <a:ext cx="1371600" cy="2841625"/>
            <a:chOff x="1447800" y="1371600"/>
            <a:chExt cx="1295400" cy="2841724"/>
          </a:xfrm>
        </p:grpSpPr>
        <p:sp>
          <p:nvSpPr>
            <p:cNvPr id="23" name="Can 22"/>
            <p:cNvSpPr/>
            <p:nvPr/>
          </p:nvSpPr>
          <p:spPr>
            <a:xfrm>
              <a:off x="1447800" y="1371600"/>
              <a:ext cx="1295400" cy="2667093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9" name="TextBox 2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8286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OESE</a:t>
              </a:r>
            </a:p>
          </p:txBody>
        </p:sp>
        <p:sp>
          <p:nvSpPr>
            <p:cNvPr id="14360" name="TextBox 24"/>
            <p:cNvSpPr txBox="1">
              <a:spLocks noChangeArrowheads="1"/>
            </p:cNvSpPr>
            <p:nvPr/>
          </p:nvSpPr>
          <p:spPr bwMode="auto">
            <a:xfrm>
              <a:off x="1524000" y="1905000"/>
              <a:ext cx="11430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participation in and compliance with Title programs in Elementary and Secondary Education Act (ESEA)</a:t>
              </a:r>
            </a:p>
          </p:txBody>
        </p:sp>
      </p:grpSp>
      <p:grpSp>
        <p:nvGrpSpPr>
          <p:cNvPr id="14346" name="Group 31"/>
          <p:cNvGrpSpPr>
            <a:grpSpLocks/>
          </p:cNvGrpSpPr>
          <p:nvPr/>
        </p:nvGrpSpPr>
        <p:grpSpPr bwMode="auto">
          <a:xfrm>
            <a:off x="3657600" y="4191000"/>
            <a:ext cx="762000" cy="762000"/>
            <a:chOff x="1600200" y="5029200"/>
            <a:chExt cx="762000" cy="762000"/>
          </a:xfrm>
        </p:grpSpPr>
        <p:sp>
          <p:nvSpPr>
            <p:cNvPr id="30" name="Folded Corner 29"/>
            <p:cNvSpPr/>
            <p:nvPr/>
          </p:nvSpPr>
          <p:spPr>
            <a:xfrm>
              <a:off x="1600200" y="5029200"/>
              <a:ext cx="685800" cy="7620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7" name="TextBox 30"/>
            <p:cNvSpPr txBox="1">
              <a:spLocks noChangeArrowheads="1"/>
            </p:cNvSpPr>
            <p:nvPr/>
          </p:nvSpPr>
          <p:spPr bwMode="auto">
            <a:xfrm>
              <a:off x="1600200" y="5181600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Surveys</a:t>
              </a:r>
            </a:p>
          </p:txBody>
        </p:sp>
      </p:grpSp>
      <p:grpSp>
        <p:nvGrpSpPr>
          <p:cNvPr id="14347" name="Group 39"/>
          <p:cNvGrpSpPr>
            <a:grpSpLocks/>
          </p:cNvGrpSpPr>
          <p:nvPr/>
        </p:nvGrpSpPr>
        <p:grpSpPr bwMode="auto">
          <a:xfrm>
            <a:off x="4419600" y="4191000"/>
            <a:ext cx="762000" cy="762000"/>
            <a:chOff x="2743200" y="4267200"/>
            <a:chExt cx="762000" cy="762000"/>
          </a:xfrm>
        </p:grpSpPr>
        <p:sp>
          <p:nvSpPr>
            <p:cNvPr id="33" name="Folded Corner 32"/>
            <p:cNvSpPr/>
            <p:nvPr/>
          </p:nvSpPr>
          <p:spPr>
            <a:xfrm>
              <a:off x="2743200" y="4267200"/>
              <a:ext cx="685800" cy="7620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5" name="TextBox 33"/>
            <p:cNvSpPr txBox="1">
              <a:spLocks noChangeArrowheads="1"/>
            </p:cNvSpPr>
            <p:nvPr/>
          </p:nvSpPr>
          <p:spPr bwMode="auto">
            <a:xfrm>
              <a:off x="2743200" y="4419600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Surveys</a:t>
              </a:r>
            </a:p>
          </p:txBody>
        </p:sp>
      </p:grpSp>
      <p:grpSp>
        <p:nvGrpSpPr>
          <p:cNvPr id="14348" name="Group 40"/>
          <p:cNvGrpSpPr>
            <a:grpSpLocks/>
          </p:cNvGrpSpPr>
          <p:nvPr/>
        </p:nvGrpSpPr>
        <p:grpSpPr bwMode="auto">
          <a:xfrm>
            <a:off x="5181600" y="4191000"/>
            <a:ext cx="762000" cy="762000"/>
            <a:chOff x="3505200" y="4267200"/>
            <a:chExt cx="762000" cy="762000"/>
          </a:xfrm>
        </p:grpSpPr>
        <p:sp>
          <p:nvSpPr>
            <p:cNvPr id="35" name="Folded Corner 34"/>
            <p:cNvSpPr/>
            <p:nvPr/>
          </p:nvSpPr>
          <p:spPr>
            <a:xfrm>
              <a:off x="3505200" y="4267200"/>
              <a:ext cx="685800" cy="762000"/>
            </a:xfrm>
            <a:prstGeom prst="foldedCorne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53" name="TextBox 35"/>
            <p:cNvSpPr txBox="1">
              <a:spLocks noChangeArrowheads="1"/>
            </p:cNvSpPr>
            <p:nvPr/>
          </p:nvSpPr>
          <p:spPr bwMode="auto">
            <a:xfrm>
              <a:off x="3505200" y="4419600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Surveys</a:t>
              </a:r>
            </a:p>
          </p:txBody>
        </p:sp>
      </p:grpSp>
      <p:sp>
        <p:nvSpPr>
          <p:cNvPr id="37" name="Can 36"/>
          <p:cNvSpPr/>
          <p:nvPr/>
        </p:nvSpPr>
        <p:spPr>
          <a:xfrm>
            <a:off x="1600200" y="5257800"/>
            <a:ext cx="65532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0" name="TextBox 37"/>
          <p:cNvSpPr txBox="1">
            <a:spLocks noChangeArrowheads="1"/>
          </p:cNvSpPr>
          <p:nvPr/>
        </p:nvSpPr>
        <p:spPr bwMode="auto">
          <a:xfrm>
            <a:off x="3276600" y="5529263"/>
            <a:ext cx="335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Local Student Information Systems</a:t>
            </a:r>
          </a:p>
        </p:txBody>
      </p:sp>
      <p:sp>
        <p:nvSpPr>
          <p:cNvPr id="39" name="Up Arrow 38"/>
          <p:cNvSpPr/>
          <p:nvPr/>
        </p:nvSpPr>
        <p:spPr>
          <a:xfrm>
            <a:off x="1752600" y="3886200"/>
            <a:ext cx="1219200" cy="14478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228600" y="4419600"/>
            <a:ext cx="8458200" cy="1676400"/>
            <a:chOff x="228600" y="1219200"/>
            <a:chExt cx="8458200" cy="9906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5" name="TextBox 12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990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Local ED Agencies</a:t>
              </a:r>
            </a:p>
          </p:txBody>
        </p:sp>
      </p:grp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228600" y="1219200"/>
            <a:ext cx="8458200" cy="990600"/>
            <a:chOff x="228600" y="1219200"/>
            <a:chExt cx="84582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3" name="TextBox 5"/>
            <p:cNvSpPr txBox="1">
              <a:spLocks noChangeArrowheads="1"/>
            </p:cNvSpPr>
            <p:nvPr/>
          </p:nvSpPr>
          <p:spPr bwMode="auto">
            <a:xfrm>
              <a:off x="304800" y="15240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ED</a:t>
              </a:r>
            </a:p>
          </p:txBody>
        </p:sp>
      </p:grpSp>
      <p:grpSp>
        <p:nvGrpSpPr>
          <p:cNvPr id="17412" name="Group 25"/>
          <p:cNvGrpSpPr>
            <a:grpSpLocks/>
          </p:cNvGrpSpPr>
          <p:nvPr/>
        </p:nvGrpSpPr>
        <p:grpSpPr bwMode="auto">
          <a:xfrm>
            <a:off x="7086600" y="1371600"/>
            <a:ext cx="1066800" cy="3733800"/>
            <a:chOff x="1447800" y="1371600"/>
            <a:chExt cx="1295400" cy="4114800"/>
          </a:xfrm>
        </p:grpSpPr>
        <p:sp>
          <p:nvSpPr>
            <p:cNvPr id="27" name="Can 26"/>
            <p:cNvSpPr/>
            <p:nvPr/>
          </p:nvSpPr>
          <p:spPr>
            <a:xfrm>
              <a:off x="1447800" y="1371600"/>
              <a:ext cx="1295400" cy="411480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30" name="TextBox 27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8286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OCR</a:t>
              </a:r>
            </a:p>
          </p:txBody>
        </p:sp>
        <p:sp>
          <p:nvSpPr>
            <p:cNvPr id="17431" name="TextBox 28"/>
            <p:cNvSpPr txBox="1">
              <a:spLocks noChangeArrowheads="1"/>
            </p:cNvSpPr>
            <p:nvPr/>
          </p:nvSpPr>
          <p:spPr bwMode="auto">
            <a:xfrm>
              <a:off x="1524000" y="1981200"/>
              <a:ext cx="1143000" cy="274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equitable distribution of services by gender and race / ethnicity .   Collected directly from local education agencies</a:t>
              </a:r>
            </a:p>
          </p:txBody>
        </p:sp>
      </p:grpSp>
      <p:sp>
        <p:nvSpPr>
          <p:cNvPr id="174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(How ED Collects Data)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8600" y="2895600"/>
            <a:ext cx="8458200" cy="1447800"/>
            <a:chOff x="228600" y="1219200"/>
            <a:chExt cx="8458200" cy="990600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228600" y="1219200"/>
              <a:ext cx="8458200" cy="990600"/>
            </a:xfrm>
            <a:prstGeom prst="roundRect">
              <a:avLst/>
            </a:prstGeom>
            <a:solidFill>
              <a:schemeClr val="bg1">
                <a:alpha val="25098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1524000"/>
              <a:ext cx="990600" cy="52322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State ED Agencies</a:t>
              </a:r>
            </a:p>
          </p:txBody>
        </p:sp>
      </p:grp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1447800" y="1371600"/>
            <a:ext cx="5029200" cy="1143000"/>
            <a:chOff x="1447800" y="1371600"/>
            <a:chExt cx="1295400" cy="2362200"/>
          </a:xfrm>
        </p:grpSpPr>
        <p:sp>
          <p:nvSpPr>
            <p:cNvPr id="4" name="Can 3"/>
            <p:cNvSpPr/>
            <p:nvPr/>
          </p:nvSpPr>
          <p:spPr>
            <a:xfrm>
              <a:off x="1447800" y="1371600"/>
              <a:ext cx="1295400" cy="2362200"/>
            </a:xfrm>
            <a:prstGeom prst="ca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7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NCES</a:t>
              </a:r>
            </a:p>
          </p:txBody>
        </p:sp>
        <p:sp>
          <p:nvSpPr>
            <p:cNvPr id="17428" name="TextBox 14"/>
            <p:cNvSpPr txBox="1">
              <a:spLocks noChangeArrowheads="1"/>
            </p:cNvSpPr>
            <p:nvPr/>
          </p:nvSpPr>
          <p:spPr bwMode="auto">
            <a:xfrm>
              <a:off x="1523999" y="1905000"/>
              <a:ext cx="1219200" cy="133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Aggregate stats on enrollment, graduation and dropouts, program participation and performance.  Plus school and district directory information.   At the state, district and school levels</a:t>
              </a:r>
            </a:p>
          </p:txBody>
        </p:sp>
      </p:grp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640138" y="1368425"/>
            <a:ext cx="779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OSEP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4648200" y="1368425"/>
            <a:ext cx="87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OESE</a:t>
            </a:r>
          </a:p>
        </p:txBody>
      </p:sp>
      <p:sp>
        <p:nvSpPr>
          <p:cNvPr id="37" name="Can 36"/>
          <p:cNvSpPr/>
          <p:nvPr/>
        </p:nvSpPr>
        <p:spPr>
          <a:xfrm>
            <a:off x="1600200" y="5257800"/>
            <a:ext cx="65532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37"/>
          <p:cNvSpPr txBox="1">
            <a:spLocks noChangeArrowheads="1"/>
          </p:cNvSpPr>
          <p:nvPr/>
        </p:nvSpPr>
        <p:spPr bwMode="auto">
          <a:xfrm>
            <a:off x="3276600" y="5529263"/>
            <a:ext cx="3352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Local Student Information Systems</a:t>
            </a:r>
          </a:p>
        </p:txBody>
      </p:sp>
      <p:sp>
        <p:nvSpPr>
          <p:cNvPr id="39" name="Up Arrow 38"/>
          <p:cNvSpPr/>
          <p:nvPr/>
        </p:nvSpPr>
        <p:spPr>
          <a:xfrm>
            <a:off x="2971800" y="4038600"/>
            <a:ext cx="1219200" cy="12954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1676400" y="3124200"/>
            <a:ext cx="36576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2" name="TextBox 40"/>
          <p:cNvSpPr txBox="1">
            <a:spLocks noChangeArrowheads="1"/>
          </p:cNvSpPr>
          <p:nvPr/>
        </p:nvSpPr>
        <p:spPr bwMode="auto">
          <a:xfrm>
            <a:off x="1905000" y="33528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State Longitudinal Data Systems (students)</a:t>
            </a:r>
          </a:p>
        </p:txBody>
      </p:sp>
      <p:sp>
        <p:nvSpPr>
          <p:cNvPr id="42" name="Can 41"/>
          <p:cNvSpPr/>
          <p:nvPr/>
        </p:nvSpPr>
        <p:spPr>
          <a:xfrm>
            <a:off x="5486400" y="3124200"/>
            <a:ext cx="990600" cy="11430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4" name="TextBox 42"/>
          <p:cNvSpPr txBox="1">
            <a:spLocks noChangeArrowheads="1"/>
          </p:cNvSpPr>
          <p:nvPr/>
        </p:nvSpPr>
        <p:spPr bwMode="auto">
          <a:xfrm>
            <a:off x="5562600" y="3429000"/>
            <a:ext cx="106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Other State Systems</a:t>
            </a:r>
          </a:p>
        </p:txBody>
      </p:sp>
      <p:sp>
        <p:nvSpPr>
          <p:cNvPr id="44" name="Up Arrow 43"/>
          <p:cNvSpPr/>
          <p:nvPr/>
        </p:nvSpPr>
        <p:spPr>
          <a:xfrm>
            <a:off x="3124200" y="2590800"/>
            <a:ext cx="3200400" cy="6096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Facts about ED</a:t>
            </a:r>
            <a:r>
              <a:rPr lang="en-US" sz="3600" i="1" dirty="0" smtClean="0"/>
              <a:t>Facts</a:t>
            </a:r>
            <a:r>
              <a:rPr lang="en-US" sz="36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ED</a:t>
            </a:r>
            <a:r>
              <a:rPr lang="en-US" sz="2400" i="1" dirty="0" smtClean="0"/>
              <a:t>Facts </a:t>
            </a:r>
            <a:r>
              <a:rPr lang="en-US" sz="2400" dirty="0" smtClean="0"/>
              <a:t>does not collect individual student- or staff-level information. All information provided to ED</a:t>
            </a:r>
            <a:r>
              <a:rPr lang="en-US" sz="2400" i="1" dirty="0" smtClean="0"/>
              <a:t>Facts </a:t>
            </a:r>
            <a:r>
              <a:rPr lang="en-US" sz="2400" dirty="0" smtClean="0"/>
              <a:t>is aggregated at the school, district, or state level. None of the information is personally identifiable to individual students or staff members.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ED</a:t>
            </a:r>
            <a:r>
              <a:rPr lang="en-US" sz="2400" i="1" dirty="0" smtClean="0"/>
              <a:t>Facts</a:t>
            </a:r>
            <a:r>
              <a:rPr lang="en-US" sz="2400" dirty="0" smtClean="0"/>
              <a:t> Data Governance Board within ED meets monthly to address discrepancies in data definitions, address data quality issues and approve changes to the data set. The board includes official representatives from K-12 program offices across ED and reports up to the Secretary’s Policy Committee.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 Within ED</a:t>
            </a:r>
            <a:r>
              <a:rPr lang="en-US" i="1" dirty="0" smtClean="0"/>
              <a:t>Facts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6648"/>
            <a:ext cx="8763000" cy="5105400"/>
          </a:xfrm>
        </p:spPr>
        <p:txBody>
          <a:bodyPr/>
          <a:lstStyle/>
          <a:p>
            <a:r>
              <a:rPr lang="en-US" sz="2000" b="1" dirty="0" smtClean="0"/>
              <a:t>General Information </a:t>
            </a:r>
            <a:r>
              <a:rPr lang="en-US" sz="2000" dirty="0" smtClean="0"/>
              <a:t>– School, District Directory, Charter Schools, Student and Staff Counts</a:t>
            </a:r>
          </a:p>
          <a:p>
            <a:r>
              <a:rPr lang="en-US" sz="2000" b="1" dirty="0" smtClean="0"/>
              <a:t>Assessments</a:t>
            </a:r>
            <a:r>
              <a:rPr lang="en-US" sz="2000" dirty="0" smtClean="0"/>
              <a:t> – State assessment results in reading/language arts, math and science (general and alternate assessments)</a:t>
            </a:r>
          </a:p>
          <a:p>
            <a:r>
              <a:rPr lang="en-US" sz="2000" b="1" dirty="0" smtClean="0"/>
              <a:t>Accountability</a:t>
            </a:r>
            <a:r>
              <a:rPr lang="en-US" sz="2000" dirty="0" smtClean="0"/>
              <a:t> – AYP Status, Determinations by subgroup, Improvement Status/Actions</a:t>
            </a:r>
          </a:p>
          <a:p>
            <a:r>
              <a:rPr lang="en-US" sz="2000" b="1" dirty="0" smtClean="0"/>
              <a:t>Students with Disabilities (IDEA) </a:t>
            </a:r>
            <a:r>
              <a:rPr lang="en-US" sz="2000" dirty="0" smtClean="0"/>
              <a:t>– Child Count, Exiting, Discipline, Assessments, Removals, Staffing</a:t>
            </a:r>
          </a:p>
          <a:p>
            <a:r>
              <a:rPr lang="en-US" sz="2000" b="1" dirty="0" smtClean="0"/>
              <a:t>ESEA Title I </a:t>
            </a:r>
            <a:r>
              <a:rPr lang="en-US" sz="2000" dirty="0" smtClean="0"/>
              <a:t>– School Improvement Grants, Public School Choice, Supplemental Ed Services, Student Participation, Staffing, Graduation Rates</a:t>
            </a:r>
          </a:p>
          <a:p>
            <a:r>
              <a:rPr lang="en-US" sz="2000" b="1" dirty="0" smtClean="0"/>
              <a:t>ESEA Title III </a:t>
            </a:r>
            <a:r>
              <a:rPr lang="en-US" sz="2000" dirty="0" smtClean="0"/>
              <a:t>– Student Participation, English Language Attainment, Monitored Former LEP students</a:t>
            </a:r>
          </a:p>
          <a:p>
            <a:r>
              <a:rPr lang="en-US" sz="2000" b="1" dirty="0" smtClean="0"/>
              <a:t>Career/Technical Education Concentrators (Perkins) </a:t>
            </a:r>
            <a:r>
              <a:rPr lang="en-US" sz="2000" dirty="0" smtClean="0"/>
              <a:t>– Secondary Indicators</a:t>
            </a:r>
          </a:p>
          <a:p>
            <a:r>
              <a:rPr lang="en-US" sz="2000" dirty="0" smtClean="0"/>
              <a:t>Graduates/Completers, Dropouts, Teacher Quality, Computer Access, Homeless, Neglected or Delinquent, Migrant, Safe and Gun Free Schools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Steps in Getting Here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IDEA “618 Reporting” Congruency Studies (starting SY 2004-05)</a:t>
            </a:r>
          </a:p>
          <a:p>
            <a:pPr eaLnBrk="1" hangingPunct="1"/>
            <a:r>
              <a:rPr lang="en-US" dirty="0" smtClean="0"/>
              <a:t>Consolidated State Performance Report (starting SY 2004-05)</a:t>
            </a:r>
          </a:p>
          <a:p>
            <a:pPr eaLnBrk="1" hangingPunct="1"/>
            <a:r>
              <a:rPr lang="en-US" dirty="0" smtClean="0"/>
              <a:t>NCES Common Core of Data (starting SY 2006-07)</a:t>
            </a:r>
          </a:p>
          <a:p>
            <a:pPr eaLnBrk="1" hangingPunct="1"/>
            <a:r>
              <a:rPr lang="en-US" dirty="0" smtClean="0"/>
              <a:t>ED</a:t>
            </a:r>
            <a:r>
              <a:rPr lang="en-US" i="1" dirty="0" smtClean="0"/>
              <a:t>Facts</a:t>
            </a:r>
            <a:r>
              <a:rPr lang="en-US" dirty="0" smtClean="0"/>
              <a:t> Regulation (January 2007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Perkins CAR (2011)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Goal for ED</a:t>
            </a:r>
            <a:r>
              <a:rPr lang="en-US" i="1" smtClean="0"/>
              <a:t>Facts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602163"/>
          </a:xfrm>
        </p:spPr>
        <p:txBody>
          <a:bodyPr/>
          <a:lstStyle/>
          <a:p>
            <a:pPr eaLnBrk="1" hangingPunct="1"/>
            <a:r>
              <a:rPr lang="en-US" smtClean="0"/>
              <a:t>Help the policy and program offices to make better use of the one set of data</a:t>
            </a:r>
          </a:p>
          <a:p>
            <a:pPr lvl="1" eaLnBrk="1" hangingPunct="1"/>
            <a:r>
              <a:rPr lang="en-US" smtClean="0"/>
              <a:t>Prior data uses had been based entirely at the SEA level of data </a:t>
            </a:r>
          </a:p>
          <a:p>
            <a:pPr lvl="1" eaLnBrk="1" hangingPunct="1"/>
            <a:r>
              <a:rPr lang="en-US" smtClean="0"/>
              <a:t>Accountability under NCLB led to reporting and use of LEA and school level data</a:t>
            </a:r>
          </a:p>
          <a:p>
            <a:pPr lvl="1" eaLnBrk="1" hangingPunct="1"/>
            <a:r>
              <a:rPr lang="en-US" smtClean="0"/>
              <a:t>Program office capability was not built around availability of LEA and school level data</a:t>
            </a:r>
          </a:p>
          <a:p>
            <a:pPr lvl="1" eaLnBrk="1" hangingPunct="1"/>
            <a:r>
              <a:rPr lang="en-US" smtClean="0"/>
              <a:t>Data review and validation became a key process hurdle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Uses </a:t>
            </a:r>
            <a:r>
              <a:rPr lang="en-US" sz="4000" dirty="0" smtClean="0"/>
              <a:t>of ED</a:t>
            </a:r>
            <a:r>
              <a:rPr lang="en-US" sz="4000" i="1" dirty="0" smtClean="0"/>
              <a:t>Facts</a:t>
            </a:r>
            <a:r>
              <a:rPr lang="en-US" sz="4000" dirty="0" smtClean="0"/>
              <a:t> Data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pPr eaLnBrk="1" hangingPunct="1"/>
            <a:r>
              <a:rPr lang="en-US" dirty="0" smtClean="0"/>
              <a:t>Generating the NCES Common Core of Data and other public data</a:t>
            </a:r>
          </a:p>
          <a:p>
            <a:pPr eaLnBrk="1" hangingPunct="1"/>
            <a:r>
              <a:rPr lang="en-US" dirty="0" smtClean="0"/>
              <a:t>State </a:t>
            </a:r>
            <a:r>
              <a:rPr lang="en-US" dirty="0" smtClean="0"/>
              <a:t>and Congressional District Profiles</a:t>
            </a:r>
          </a:p>
          <a:p>
            <a:pPr eaLnBrk="1" hangingPunct="1"/>
            <a:r>
              <a:rPr lang="en-US" dirty="0" smtClean="0"/>
              <a:t>Data </a:t>
            </a:r>
            <a:r>
              <a:rPr lang="en-US" dirty="0" smtClean="0"/>
              <a:t>“exploration” as part of policy analysis and policy development process</a:t>
            </a:r>
          </a:p>
          <a:p>
            <a:pPr eaLnBrk="1" hangingPunct="1"/>
            <a:r>
              <a:rPr lang="en-US" dirty="0" smtClean="0"/>
              <a:t>Powering evaluations and studies with data reported to </a:t>
            </a:r>
            <a:r>
              <a:rPr lang="en-US" dirty="0" smtClean="0"/>
              <a:t>ED</a:t>
            </a:r>
            <a:r>
              <a:rPr lang="en-US" i="1" dirty="0" smtClean="0"/>
              <a:t>Facts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1511</Words>
  <Application>Microsoft Office PowerPoint</Application>
  <PresentationFormat>On-screen Show (4:3)</PresentationFormat>
  <Paragraphs>624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1_Custom Design</vt:lpstr>
      <vt:lpstr>EDFacts Consolidating and Using K-12 Performance Data within the U.S. Department of Education</vt:lpstr>
      <vt:lpstr>What is EDFacts?</vt:lpstr>
      <vt:lpstr>What Was (How ED Collected Data)</vt:lpstr>
      <vt:lpstr>What Is (How ED Collects Data)</vt:lpstr>
      <vt:lpstr>Facts about EDFacts </vt:lpstr>
      <vt:lpstr>Types of Data Within EDFacts</vt:lpstr>
      <vt:lpstr>Key Steps in Getting Here</vt:lpstr>
      <vt:lpstr>Primary Goal for EDFacts</vt:lpstr>
      <vt:lpstr>Uses of EDFacts Data</vt:lpstr>
      <vt:lpstr>Public Data</vt:lpstr>
      <vt:lpstr>http://nces.ed.gov/ccd</vt:lpstr>
      <vt:lpstr>http://www.ideadata.org</vt:lpstr>
      <vt:lpstr>http://eddataexpress.ed.gov</vt:lpstr>
      <vt:lpstr>Profiles</vt:lpstr>
      <vt:lpstr>Slide 15</vt:lpstr>
      <vt:lpstr>Slide 16</vt:lpstr>
      <vt:lpstr>Slide 17</vt:lpstr>
      <vt:lpstr>Slide 18</vt:lpstr>
      <vt:lpstr>Slide 19</vt:lpstr>
      <vt:lpstr>Data “Explorations”</vt:lpstr>
      <vt:lpstr>Question: How many Hispanic students participate in ED programs?</vt:lpstr>
      <vt:lpstr>Transitioning Reporting by Race/Ethnicity</vt:lpstr>
      <vt:lpstr>Evaluations and Studies</vt:lpstr>
      <vt:lpstr>Internal Data Quality: Title I Participation</vt:lpstr>
      <vt:lpstr>Internal Data Quality: Title I Participation</vt:lpstr>
      <vt:lpstr>Recent Studies to Use EDFacts Data</vt:lpstr>
      <vt:lpstr>What is USED doing to help educational data quality?</vt:lpstr>
      <vt:lpstr>Impact of Longitudinally Linked ‘Microdata’</vt:lpstr>
    </vt:vector>
  </TitlesOfParts>
  <Company>U.S.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Authorised User</dc:creator>
  <cp:lastModifiedBy>Ross Santy</cp:lastModifiedBy>
  <cp:revision>40</cp:revision>
  <dcterms:created xsi:type="dcterms:W3CDTF">2009-07-29T23:12:31Z</dcterms:created>
  <dcterms:modified xsi:type="dcterms:W3CDTF">2011-08-17T01:30:56Z</dcterms:modified>
</cp:coreProperties>
</file>